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552" r:id="rId3"/>
    <p:sldId id="531" r:id="rId4"/>
    <p:sldId id="547" r:id="rId5"/>
    <p:sldId id="534" r:id="rId6"/>
    <p:sldId id="548" r:id="rId7"/>
    <p:sldId id="535" r:id="rId8"/>
    <p:sldId id="554" r:id="rId9"/>
    <p:sldId id="553" r:id="rId10"/>
    <p:sldId id="549" r:id="rId11"/>
    <p:sldId id="536" r:id="rId12"/>
    <p:sldId id="555" r:id="rId13"/>
    <p:sldId id="54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088728-E9B3-4FDC-818C-2D7EC759A2A6}">
          <p14:sldIdLst>
            <p14:sldId id="552"/>
            <p14:sldId id="531"/>
            <p14:sldId id="547"/>
            <p14:sldId id="534"/>
            <p14:sldId id="548"/>
          </p14:sldIdLst>
        </p14:section>
        <p14:section name="Untitled Section" id="{4461E6AA-2FE8-4DD8-B8F8-D6D4618F6CB9}">
          <p14:sldIdLst>
            <p14:sldId id="535"/>
            <p14:sldId id="554"/>
            <p14:sldId id="553"/>
            <p14:sldId id="549"/>
            <p14:sldId id="536"/>
            <p14:sldId id="555"/>
            <p14:sldId id="54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tushar vats" initials="tv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2F21F3"/>
    <a:srgbClr val="8822EE"/>
    <a:srgbClr val="F01688"/>
    <a:srgbClr val="FEB52B"/>
    <a:srgbClr val="F01689"/>
    <a:srgbClr val="6F22E3"/>
    <a:srgbClr val="E218A3"/>
    <a:srgbClr val="BA20DB"/>
    <a:srgbClr val="6A2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947" autoAdjust="0"/>
    <p:restoredTop sz="94422"/>
  </p:normalViewPr>
  <p:slideViewPr>
    <p:cSldViewPr snapToGrid="0">
      <p:cViewPr>
        <p:scale>
          <a:sx n="75" d="100"/>
          <a:sy n="75" d="100"/>
        </p:scale>
        <p:origin x="24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ustomXml" Target="../customXml/item3.xml"/><Relationship Id="rId21" Type="http://schemas.openxmlformats.org/officeDocument/2006/relationships/customXml" Target="../customXml/item2.xml"/><Relationship Id="rId20" Type="http://schemas.openxmlformats.org/officeDocument/2006/relationships/customXml" Target="../customXml/item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0-06T14:42:53.026" idx="1">
    <p:pos x="3762" y="2784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/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/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/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/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/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/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/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/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/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/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/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/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/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/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/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/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/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/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/>
          <p:cNvCxnSpPr/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/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/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Freeform 14"/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/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/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/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/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/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345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/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/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/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/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/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/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/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/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/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/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/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/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/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/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/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/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/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/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/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345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345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345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345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345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.jpeg"/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4.jpeg"/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64" y="5057774"/>
            <a:ext cx="2486025" cy="120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043487" y="4380423"/>
            <a:ext cx="237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Powered BY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2" y="3618705"/>
            <a:ext cx="4191938" cy="2878138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2" y="3618705"/>
            <a:ext cx="4191938" cy="2878138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1" y="446881"/>
            <a:ext cx="4229099" cy="31718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804" y="393192"/>
            <a:ext cx="9994392" cy="106984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comparison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spc="600" dirty="0">
              <a:ln w="28575">
                <a:noFill/>
                <a:prstDash val="solid"/>
              </a:ln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1619504" y="1233478"/>
          <a:ext cx="9118092" cy="2512809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1978660"/>
                <a:gridCol w="2426462"/>
                <a:gridCol w="2243328"/>
                <a:gridCol w="2469642"/>
              </a:tblGrid>
              <a:tr h="685617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rgbClr val="2F21F3"/>
                        </a:solidFill>
                        <a:latin typeface="Tw Cen MT" panose="020B0602020104020603" pitchFamily="34" charset="77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Tw Cen MT" panose="020B0602020104020603" pitchFamily="34" charset="77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400" b="1" i="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Tw Cen MT" panose="020B0602020104020603" pitchFamily="34" charset="77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  <a:tr h="911551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PlatformCharges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66FF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INR 0 per order</a:t>
                      </a:r>
                      <a:endParaRPr lang="en-US" sz="1600" b="0" i="0" dirty="0">
                        <a:solidFill>
                          <a:srgbClr val="66FF6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i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INR 3 per order</a:t>
                      </a:r>
                      <a:endParaRPr lang="en-US" sz="1600" b="1" i="0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INR 3 per order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</a:tr>
              <a:tr h="915641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commission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66FF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10%-12%</a:t>
                      </a:r>
                      <a:endParaRPr lang="en-US" sz="1600" b="1" i="0" dirty="0">
                        <a:solidFill>
                          <a:srgbClr val="66FF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15%-22%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15%-30%</a:t>
                      </a:r>
                      <a:endParaRPr lang="en-US" sz="1600" b="1" i="0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85" y="1089660"/>
            <a:ext cx="1955800" cy="11004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5212"/>
          <a:stretch>
            <a:fillRect/>
          </a:stretch>
        </p:blipFill>
        <p:spPr>
          <a:xfrm>
            <a:off x="8442697" y="1259513"/>
            <a:ext cx="1932497" cy="7545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27454" y="4423678"/>
            <a:ext cx="9189720" cy="1506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food delivery app, powered by ONDC, keeps things simple and cost-effective. We charge only 10 to 13% for using our platform and, importantly, we don't burden you with any extra commissions. we're dedicated to providing you with top-notch tracking, reliable delivery, and responsive chat support. Enjoy easy, affordable, and hassle-free food delivery, all thanks to ONDC.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Content Placeholder 2" descr="WhatsApp Image 2023-10-07 at 10.06.02 AM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603625" y="1233170"/>
            <a:ext cx="2426970" cy="680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641600" y="239845"/>
            <a:ext cx="6616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view of application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 l="37119" r="37119"/>
          <a:stretch>
            <a:fillRect/>
          </a:stretch>
        </p:blipFill>
        <p:spPr>
          <a:xfrm>
            <a:off x="4495801" y="979404"/>
            <a:ext cx="2998172" cy="56387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3593" t="19907" r="67813" b="6852"/>
          <a:stretch>
            <a:fillRect/>
          </a:stretch>
        </p:blipFill>
        <p:spPr>
          <a:xfrm>
            <a:off x="1748790" y="2493010"/>
            <a:ext cx="1371634" cy="30391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39413" t="14492" r="40436" b="7709"/>
          <a:stretch>
            <a:fillRect/>
          </a:stretch>
        </p:blipFill>
        <p:spPr>
          <a:xfrm>
            <a:off x="8869350" y="2082799"/>
            <a:ext cx="1664718" cy="36152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721" y="5204935"/>
            <a:ext cx="4718304" cy="1069848"/>
          </a:xfrm>
        </p:spPr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490" y="239845"/>
            <a:ext cx="6765924" cy="50744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3702040" y="1259019"/>
            <a:ext cx="4787920" cy="1113270"/>
          </a:xfrm>
          <a:custGeom>
            <a:avLst/>
            <a:gdLst>
              <a:gd name="connsiteX0" fmla="*/ 4107720 w 4787920"/>
              <a:gd name="connsiteY0" fmla="*/ 0 h 1113270"/>
              <a:gd name="connsiteX1" fmla="*/ 4787921 w 4787920"/>
              <a:gd name="connsiteY1" fmla="*/ 1113271 h 1113270"/>
              <a:gd name="connsiteX2" fmla="*/ 679861 w 4787920"/>
              <a:gd name="connsiteY2" fmla="*/ 1113271 h 1113270"/>
              <a:gd name="connsiteX3" fmla="*/ 0 w 4787920"/>
              <a:gd name="connsiteY3" fmla="*/ 0 h 1113270"/>
              <a:gd name="connsiteX4" fmla="*/ 4107720 w 4787920"/>
              <a:gd name="connsiteY4" fmla="*/ 0 h 111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920" h="1113270">
                <a:moveTo>
                  <a:pt x="4107720" y="0"/>
                </a:moveTo>
                <a:lnTo>
                  <a:pt x="4787921" y="1113271"/>
                </a:lnTo>
                <a:lnTo>
                  <a:pt x="679861" y="1113271"/>
                </a:lnTo>
                <a:lnTo>
                  <a:pt x="0" y="0"/>
                </a:lnTo>
                <a:lnTo>
                  <a:pt x="410772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0800000" scaled="1"/>
            <a:tileRect/>
          </a:gradFill>
          <a:ln w="3289" cap="flat">
            <a:noFill/>
            <a:prstDash val="solid"/>
            <a:miter/>
          </a:ln>
          <a:effectLst>
            <a:glow rad="63500">
              <a:schemeClr val="tx1"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Abhishek Yadav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Freeform: Shape 54"/>
          <p:cNvSpPr/>
          <p:nvPr/>
        </p:nvSpPr>
        <p:spPr>
          <a:xfrm>
            <a:off x="6864340" y="2710438"/>
            <a:ext cx="4749820" cy="1113270"/>
          </a:xfrm>
          <a:custGeom>
            <a:avLst/>
            <a:gdLst>
              <a:gd name="connsiteX0" fmla="*/ 4107720 w 4787920"/>
              <a:gd name="connsiteY0" fmla="*/ 0 h 1113270"/>
              <a:gd name="connsiteX1" fmla="*/ 4787921 w 4787920"/>
              <a:gd name="connsiteY1" fmla="*/ 1113271 h 1113270"/>
              <a:gd name="connsiteX2" fmla="*/ 679861 w 4787920"/>
              <a:gd name="connsiteY2" fmla="*/ 1113271 h 1113270"/>
              <a:gd name="connsiteX3" fmla="*/ 0 w 4787920"/>
              <a:gd name="connsiteY3" fmla="*/ 0 h 1113270"/>
              <a:gd name="connsiteX4" fmla="*/ 4107720 w 4787920"/>
              <a:gd name="connsiteY4" fmla="*/ 0 h 111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920" h="1113270">
                <a:moveTo>
                  <a:pt x="4107720" y="0"/>
                </a:moveTo>
                <a:lnTo>
                  <a:pt x="4787921" y="1113271"/>
                </a:lnTo>
                <a:lnTo>
                  <a:pt x="679861" y="1113271"/>
                </a:lnTo>
                <a:lnTo>
                  <a:pt x="0" y="0"/>
                </a:lnTo>
                <a:lnTo>
                  <a:pt x="410772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080000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Tushar Vats</a:t>
            </a:r>
            <a:endParaRPr lang="en-US" sz="3200" dirty="0"/>
          </a:p>
        </p:txBody>
      </p:sp>
      <p:sp>
        <p:nvSpPr>
          <p:cNvPr id="56" name="Freeform: Shape 55"/>
          <p:cNvSpPr/>
          <p:nvPr/>
        </p:nvSpPr>
        <p:spPr>
          <a:xfrm>
            <a:off x="1117580" y="2736725"/>
            <a:ext cx="4787920" cy="1113270"/>
          </a:xfrm>
          <a:custGeom>
            <a:avLst/>
            <a:gdLst>
              <a:gd name="connsiteX0" fmla="*/ 4107720 w 4787920"/>
              <a:gd name="connsiteY0" fmla="*/ 0 h 1113270"/>
              <a:gd name="connsiteX1" fmla="*/ 4787921 w 4787920"/>
              <a:gd name="connsiteY1" fmla="*/ 1113271 h 1113270"/>
              <a:gd name="connsiteX2" fmla="*/ 679861 w 4787920"/>
              <a:gd name="connsiteY2" fmla="*/ 1113271 h 1113270"/>
              <a:gd name="connsiteX3" fmla="*/ 0 w 4787920"/>
              <a:gd name="connsiteY3" fmla="*/ 0 h 1113270"/>
              <a:gd name="connsiteX4" fmla="*/ 4107720 w 4787920"/>
              <a:gd name="connsiteY4" fmla="*/ 0 h 111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920" h="1113270">
                <a:moveTo>
                  <a:pt x="4107720" y="0"/>
                </a:moveTo>
                <a:lnTo>
                  <a:pt x="4787921" y="1113271"/>
                </a:lnTo>
                <a:lnTo>
                  <a:pt x="679861" y="1113271"/>
                </a:lnTo>
                <a:lnTo>
                  <a:pt x="0" y="0"/>
                </a:lnTo>
                <a:lnTo>
                  <a:pt x="410772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080000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Phadnis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Simran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reeform: Shape 56"/>
          <p:cNvSpPr/>
          <p:nvPr/>
        </p:nvSpPr>
        <p:spPr>
          <a:xfrm>
            <a:off x="6864340" y="4643389"/>
            <a:ext cx="4787920" cy="1113270"/>
          </a:xfrm>
          <a:custGeom>
            <a:avLst/>
            <a:gdLst>
              <a:gd name="connsiteX0" fmla="*/ 4107720 w 4787920"/>
              <a:gd name="connsiteY0" fmla="*/ 0 h 1113270"/>
              <a:gd name="connsiteX1" fmla="*/ 4787921 w 4787920"/>
              <a:gd name="connsiteY1" fmla="*/ 1113271 h 1113270"/>
              <a:gd name="connsiteX2" fmla="*/ 679861 w 4787920"/>
              <a:gd name="connsiteY2" fmla="*/ 1113271 h 1113270"/>
              <a:gd name="connsiteX3" fmla="*/ 0 w 4787920"/>
              <a:gd name="connsiteY3" fmla="*/ 0 h 1113270"/>
              <a:gd name="connsiteX4" fmla="*/ 4107720 w 4787920"/>
              <a:gd name="connsiteY4" fmla="*/ 0 h 111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920" h="1113270">
                <a:moveTo>
                  <a:pt x="4107720" y="0"/>
                </a:moveTo>
                <a:lnTo>
                  <a:pt x="4787921" y="1113271"/>
                </a:lnTo>
                <a:lnTo>
                  <a:pt x="679861" y="1113271"/>
                </a:lnTo>
                <a:lnTo>
                  <a:pt x="0" y="0"/>
                </a:lnTo>
                <a:lnTo>
                  <a:pt x="410772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080000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Kuldeep K. Mahto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Freeform: Shape 57"/>
          <p:cNvSpPr/>
          <p:nvPr/>
        </p:nvSpPr>
        <p:spPr>
          <a:xfrm>
            <a:off x="1117580" y="4643389"/>
            <a:ext cx="4787920" cy="1113270"/>
          </a:xfrm>
          <a:custGeom>
            <a:avLst/>
            <a:gdLst>
              <a:gd name="connsiteX0" fmla="*/ 4107720 w 4787920"/>
              <a:gd name="connsiteY0" fmla="*/ 0 h 1113270"/>
              <a:gd name="connsiteX1" fmla="*/ 4787921 w 4787920"/>
              <a:gd name="connsiteY1" fmla="*/ 1113271 h 1113270"/>
              <a:gd name="connsiteX2" fmla="*/ 679861 w 4787920"/>
              <a:gd name="connsiteY2" fmla="*/ 1113271 h 1113270"/>
              <a:gd name="connsiteX3" fmla="*/ 0 w 4787920"/>
              <a:gd name="connsiteY3" fmla="*/ 0 h 1113270"/>
              <a:gd name="connsiteX4" fmla="*/ 4107720 w 4787920"/>
              <a:gd name="connsiteY4" fmla="*/ 0 h 111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920" h="1113270">
                <a:moveTo>
                  <a:pt x="4107720" y="0"/>
                </a:moveTo>
                <a:lnTo>
                  <a:pt x="4787921" y="1113271"/>
                </a:lnTo>
                <a:lnTo>
                  <a:pt x="679861" y="1113271"/>
                </a:lnTo>
                <a:lnTo>
                  <a:pt x="0" y="0"/>
                </a:lnTo>
                <a:lnTo>
                  <a:pt x="410772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1080000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Rituraj Shukla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49868" y="212985"/>
            <a:ext cx="3593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3742" y="411480"/>
            <a:ext cx="8878824" cy="10698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Content/Modules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1792" y="1815084"/>
            <a:ext cx="7827264" cy="328269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of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zestible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Problems that we have     addressed.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2.Unique filter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Delivery/Tracking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Revenue Model &amp; Benefits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5.Small comparison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6.Prototype view of application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3500" y="0"/>
            <a:ext cx="9144000" cy="1069848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4608" y="1304544"/>
            <a:ext cx="10082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Zestible</a:t>
            </a:r>
            <a:r>
              <a:rPr lang="en-IN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ultimate food delivery application.</a:t>
            </a: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Powered by the Open Network for Digital Commerce (ONDC) platform,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Zestible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your passport to a world of gastronomic delights. What sets us apart is our innovative approach—we understand that taste is personal. That's why we've introduced a one-of-a-kind filter that customizes your selections based on your unique palate.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2190" y="2857238"/>
            <a:ext cx="7627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that we have addressed.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reeform: Shape 40"/>
          <p:cNvSpPr/>
          <p:nvPr/>
        </p:nvSpPr>
        <p:spPr>
          <a:xfrm>
            <a:off x="2933700" y="5686551"/>
            <a:ext cx="5564873" cy="893831"/>
          </a:xfrm>
          <a:custGeom>
            <a:avLst/>
            <a:gdLst>
              <a:gd name="connsiteX0" fmla="*/ 5072445 w 5564873"/>
              <a:gd name="connsiteY0" fmla="*/ -261 h 893831"/>
              <a:gd name="connsiteX1" fmla="*/ 5414444 w 5564873"/>
              <a:gd name="connsiteY1" fmla="*/ 268040 h 893831"/>
              <a:gd name="connsiteX2" fmla="*/ 5564583 w 5564873"/>
              <a:gd name="connsiteY2" fmla="*/ 893567 h 893831"/>
              <a:gd name="connsiteX3" fmla="*/ 490019 w 5564873"/>
              <a:gd name="connsiteY3" fmla="*/ 893567 h 893831"/>
              <a:gd name="connsiteX4" fmla="*/ 149542 w 5564873"/>
              <a:gd name="connsiteY4" fmla="*/ 624962 h 893831"/>
              <a:gd name="connsiteX5" fmla="*/ -291 w 5564873"/>
              <a:gd name="connsiteY5" fmla="*/ -261 h 89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4873" h="893831">
                <a:moveTo>
                  <a:pt x="5072445" y="-261"/>
                </a:moveTo>
                <a:cubicBezTo>
                  <a:pt x="5234918" y="-1053"/>
                  <a:pt x="5376560" y="110044"/>
                  <a:pt x="5414444" y="268040"/>
                </a:cubicBezTo>
                <a:lnTo>
                  <a:pt x="5564583" y="893567"/>
                </a:lnTo>
                <a:lnTo>
                  <a:pt x="490019" y="893567"/>
                </a:lnTo>
                <a:cubicBezTo>
                  <a:pt x="328126" y="893414"/>
                  <a:pt x="187367" y="782379"/>
                  <a:pt x="149542" y="624962"/>
                </a:cubicBezTo>
                <a:lnTo>
                  <a:pt x="-291" y="-261"/>
                </a:lnTo>
              </a:path>
            </a:pathLst>
          </a:custGeom>
          <a:gradFill flip="none" rotWithShape="1">
            <a:gsLst>
              <a:gs pos="0">
                <a:srgbClr val="2F21F3"/>
              </a:gs>
              <a:gs pos="100000">
                <a:srgbClr val="8822EE"/>
              </a:gs>
            </a:gsLst>
            <a:lin ang="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42" name="Freeform: Shape 41"/>
          <p:cNvSpPr/>
          <p:nvPr/>
        </p:nvSpPr>
        <p:spPr>
          <a:xfrm>
            <a:off x="1570611" y="5503427"/>
            <a:ext cx="2337655" cy="1080513"/>
          </a:xfrm>
          <a:custGeom>
            <a:avLst/>
            <a:gdLst>
              <a:gd name="connsiteX0" fmla="*/ 1924711 w 2337655"/>
              <a:gd name="connsiteY0" fmla="*/ 755606 h 1080513"/>
              <a:gd name="connsiteX1" fmla="*/ 1741987 w 2337655"/>
              <a:gd name="connsiteY1" fmla="*/ -265 h 1080513"/>
              <a:gd name="connsiteX2" fmla="*/ -291 w 2337655"/>
              <a:gd name="connsiteY2" fmla="*/ -265 h 1080513"/>
              <a:gd name="connsiteX3" fmla="*/ 182433 w 2337655"/>
              <a:gd name="connsiteY3" fmla="*/ 755606 h 1080513"/>
              <a:gd name="connsiteX4" fmla="*/ 593868 w 2337655"/>
              <a:gd name="connsiteY4" fmla="*/ 1080246 h 1080513"/>
              <a:gd name="connsiteX5" fmla="*/ 2337365 w 2337655"/>
              <a:gd name="connsiteY5" fmla="*/ 1080246 h 1080513"/>
              <a:gd name="connsiteX6" fmla="*/ 1924711 w 2337655"/>
              <a:gd name="connsiteY6" fmla="*/ 755606 h 10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7655" h="1080513">
                <a:moveTo>
                  <a:pt x="1924711" y="755606"/>
                </a:moveTo>
                <a:lnTo>
                  <a:pt x="1741987" y="-265"/>
                </a:lnTo>
                <a:lnTo>
                  <a:pt x="-291" y="-265"/>
                </a:lnTo>
                <a:lnTo>
                  <a:pt x="182433" y="755606"/>
                </a:lnTo>
                <a:cubicBezTo>
                  <a:pt x="227962" y="945974"/>
                  <a:pt x="398140" y="1080246"/>
                  <a:pt x="593868" y="1080246"/>
                </a:cubicBezTo>
                <a:lnTo>
                  <a:pt x="2337365" y="1080246"/>
                </a:lnTo>
                <a:cubicBezTo>
                  <a:pt x="2141179" y="1080825"/>
                  <a:pt x="1970332" y="946431"/>
                  <a:pt x="1924711" y="755606"/>
                </a:cubicBezTo>
                <a:close/>
              </a:path>
            </a:pathLst>
          </a:custGeom>
          <a:gradFill flip="none" rotWithShape="1">
            <a:gsLst>
              <a:gs pos="0">
                <a:srgbClr val="2F21F3"/>
              </a:gs>
              <a:gs pos="100000">
                <a:srgbClr val="2F21F3"/>
              </a:gs>
            </a:gsLst>
            <a:lin ang="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 dirty="0"/>
          </a:p>
        </p:txBody>
      </p:sp>
      <p:sp>
        <p:nvSpPr>
          <p:cNvPr id="43" name="Freeform: Shape 42"/>
          <p:cNvSpPr/>
          <p:nvPr/>
        </p:nvSpPr>
        <p:spPr>
          <a:xfrm>
            <a:off x="4953455" y="4788895"/>
            <a:ext cx="5563351" cy="893827"/>
          </a:xfrm>
          <a:custGeom>
            <a:avLst/>
            <a:gdLst>
              <a:gd name="connsiteX0" fmla="*/ 490325 w 5563351"/>
              <a:gd name="connsiteY0" fmla="*/ -265 h 893827"/>
              <a:gd name="connsiteX1" fmla="*/ 149847 w 5563351"/>
              <a:gd name="connsiteY1" fmla="*/ 268035 h 893827"/>
              <a:gd name="connsiteX2" fmla="*/ -291 w 5563351"/>
              <a:gd name="connsiteY2" fmla="*/ 893563 h 893827"/>
              <a:gd name="connsiteX3" fmla="*/ 5072751 w 5563351"/>
              <a:gd name="connsiteY3" fmla="*/ 893563 h 893827"/>
              <a:gd name="connsiteX4" fmla="*/ 5413227 w 5563351"/>
              <a:gd name="connsiteY4" fmla="*/ 624957 h 893827"/>
              <a:gd name="connsiteX5" fmla="*/ 5563061 w 5563351"/>
              <a:gd name="connsiteY5" fmla="*/ -265 h 89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3351" h="893827">
                <a:moveTo>
                  <a:pt x="490325" y="-265"/>
                </a:moveTo>
                <a:cubicBezTo>
                  <a:pt x="328430" y="-356"/>
                  <a:pt x="187611" y="110618"/>
                  <a:pt x="149847" y="268035"/>
                </a:cubicBezTo>
                <a:lnTo>
                  <a:pt x="-291" y="893563"/>
                </a:lnTo>
                <a:lnTo>
                  <a:pt x="5072751" y="893563"/>
                </a:lnTo>
                <a:cubicBezTo>
                  <a:pt x="5234644" y="893410"/>
                  <a:pt x="5375403" y="782375"/>
                  <a:pt x="5413227" y="624957"/>
                </a:cubicBezTo>
                <a:lnTo>
                  <a:pt x="5563061" y="-265"/>
                </a:lnTo>
              </a:path>
            </a:pathLst>
          </a:custGeom>
          <a:gradFill flip="none" rotWithShape="1">
            <a:gsLst>
              <a:gs pos="0">
                <a:srgbClr val="2F21F3"/>
              </a:gs>
              <a:gs pos="100000">
                <a:schemeClr val="accent4">
                  <a:lumMod val="50000"/>
                </a:schemeClr>
              </a:gs>
            </a:gsLst>
            <a:lin ang="1080000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44" name="Freeform: Shape 43"/>
          <p:cNvSpPr/>
          <p:nvPr/>
        </p:nvSpPr>
        <p:spPr>
          <a:xfrm>
            <a:off x="9335155" y="4602211"/>
            <a:ext cx="2337655" cy="1080511"/>
          </a:xfrm>
          <a:custGeom>
            <a:avLst/>
            <a:gdLst>
              <a:gd name="connsiteX0" fmla="*/ 411144 w 2337655"/>
              <a:gd name="connsiteY0" fmla="*/ 755606 h 1080511"/>
              <a:gd name="connsiteX1" fmla="*/ 593868 w 2337655"/>
              <a:gd name="connsiteY1" fmla="*/ -265 h 1080511"/>
              <a:gd name="connsiteX2" fmla="*/ 2337365 w 2337655"/>
              <a:gd name="connsiteY2" fmla="*/ -265 h 1080511"/>
              <a:gd name="connsiteX3" fmla="*/ 2154640 w 2337655"/>
              <a:gd name="connsiteY3" fmla="*/ 755606 h 1080511"/>
              <a:gd name="connsiteX4" fmla="*/ 1743205 w 2337655"/>
              <a:gd name="connsiteY4" fmla="*/ 1080246 h 1080511"/>
              <a:gd name="connsiteX5" fmla="*/ -291 w 2337655"/>
              <a:gd name="connsiteY5" fmla="*/ 1080246 h 1080511"/>
              <a:gd name="connsiteX6" fmla="*/ 411144 w 2337655"/>
              <a:gd name="connsiteY6" fmla="*/ 755606 h 108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7655" h="1080511">
                <a:moveTo>
                  <a:pt x="411144" y="755606"/>
                </a:moveTo>
                <a:lnTo>
                  <a:pt x="593868" y="-265"/>
                </a:lnTo>
                <a:lnTo>
                  <a:pt x="2337365" y="-265"/>
                </a:lnTo>
                <a:lnTo>
                  <a:pt x="2154640" y="755606"/>
                </a:lnTo>
                <a:cubicBezTo>
                  <a:pt x="2109019" y="945913"/>
                  <a:pt x="1938903" y="1080154"/>
                  <a:pt x="1743205" y="1080246"/>
                </a:cubicBezTo>
                <a:lnTo>
                  <a:pt x="-291" y="1080246"/>
                </a:lnTo>
                <a:cubicBezTo>
                  <a:pt x="195437" y="1080246"/>
                  <a:pt x="365614" y="945974"/>
                  <a:pt x="411144" y="755606"/>
                </a:cubicBezTo>
                <a:close/>
              </a:path>
            </a:pathLst>
          </a:custGeom>
          <a:gradFill flip="none" rotWithShape="1">
            <a:gsLst>
              <a:gs pos="0">
                <a:srgbClr val="2F21F3"/>
              </a:gs>
              <a:gs pos="0">
                <a:schemeClr val="accent4">
                  <a:lumMod val="50000"/>
                </a:schemeClr>
              </a:gs>
            </a:gsLst>
            <a:lin ang="1080000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 dirty="0"/>
          </a:p>
        </p:txBody>
      </p:sp>
      <p:sp>
        <p:nvSpPr>
          <p:cNvPr id="45" name="Freeform: Shape 44"/>
          <p:cNvSpPr/>
          <p:nvPr/>
        </p:nvSpPr>
        <p:spPr>
          <a:xfrm>
            <a:off x="699914" y="3935367"/>
            <a:ext cx="5564873" cy="892613"/>
          </a:xfrm>
          <a:custGeom>
            <a:avLst/>
            <a:gdLst>
              <a:gd name="connsiteX0" fmla="*/ 5072445 w 5564873"/>
              <a:gd name="connsiteY0" fmla="*/ -261 h 892613"/>
              <a:gd name="connsiteX1" fmla="*/ 5414444 w 5564873"/>
              <a:gd name="connsiteY1" fmla="*/ 267126 h 892613"/>
              <a:gd name="connsiteX2" fmla="*/ 5564583 w 5564873"/>
              <a:gd name="connsiteY2" fmla="*/ 892348 h 892613"/>
              <a:gd name="connsiteX3" fmla="*/ 490019 w 5564873"/>
              <a:gd name="connsiteY3" fmla="*/ 892348 h 892613"/>
              <a:gd name="connsiteX4" fmla="*/ 149542 w 5564873"/>
              <a:gd name="connsiteY4" fmla="*/ 624048 h 892613"/>
              <a:gd name="connsiteX5" fmla="*/ -291 w 5564873"/>
              <a:gd name="connsiteY5" fmla="*/ -261 h 89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4873" h="892613">
                <a:moveTo>
                  <a:pt x="5072445" y="-261"/>
                </a:moveTo>
                <a:cubicBezTo>
                  <a:pt x="5234613" y="-1053"/>
                  <a:pt x="5376103" y="109556"/>
                  <a:pt x="5414444" y="267126"/>
                </a:cubicBezTo>
                <a:lnTo>
                  <a:pt x="5564583" y="892348"/>
                </a:lnTo>
                <a:lnTo>
                  <a:pt x="490019" y="892348"/>
                </a:lnTo>
                <a:cubicBezTo>
                  <a:pt x="328155" y="892348"/>
                  <a:pt x="187397" y="781404"/>
                  <a:pt x="149542" y="624048"/>
                </a:cubicBezTo>
                <a:lnTo>
                  <a:pt x="-291" y="-261"/>
                </a:lnTo>
              </a:path>
            </a:pathLst>
          </a:custGeom>
          <a:gradFill flip="none" rotWithShape="1">
            <a:gsLst>
              <a:gs pos="0">
                <a:srgbClr val="2F21F3"/>
              </a:gs>
              <a:gs pos="100000">
                <a:schemeClr val="accent3">
                  <a:lumMod val="50000"/>
                </a:schemeClr>
              </a:gs>
            </a:gsLst>
            <a:lin ang="1080000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sp>
        <p:nvSpPr>
          <p:cNvPr id="46" name="Freeform: Shape 45"/>
          <p:cNvSpPr/>
          <p:nvPr/>
        </p:nvSpPr>
        <p:spPr>
          <a:xfrm>
            <a:off x="164672" y="3734174"/>
            <a:ext cx="2337655" cy="1080209"/>
          </a:xfrm>
          <a:custGeom>
            <a:avLst/>
            <a:gdLst>
              <a:gd name="connsiteX0" fmla="*/ 1924711 w 2337655"/>
              <a:gd name="connsiteY0" fmla="*/ 755606 h 1080209"/>
              <a:gd name="connsiteX1" fmla="*/ 1741987 w 2337655"/>
              <a:gd name="connsiteY1" fmla="*/ -265 h 1080209"/>
              <a:gd name="connsiteX2" fmla="*/ -291 w 2337655"/>
              <a:gd name="connsiteY2" fmla="*/ -265 h 1080209"/>
              <a:gd name="connsiteX3" fmla="*/ 182433 w 2337655"/>
              <a:gd name="connsiteY3" fmla="*/ 755606 h 1080209"/>
              <a:gd name="connsiteX4" fmla="*/ 593868 w 2337655"/>
              <a:gd name="connsiteY4" fmla="*/ 1079941 h 1080209"/>
              <a:gd name="connsiteX5" fmla="*/ 2337365 w 2337655"/>
              <a:gd name="connsiteY5" fmla="*/ 1079941 h 1080209"/>
              <a:gd name="connsiteX6" fmla="*/ 1924711 w 2337655"/>
              <a:gd name="connsiteY6" fmla="*/ 755606 h 108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7655" h="1080209">
                <a:moveTo>
                  <a:pt x="1924711" y="755606"/>
                </a:moveTo>
                <a:lnTo>
                  <a:pt x="1741987" y="-265"/>
                </a:lnTo>
                <a:lnTo>
                  <a:pt x="-291" y="-265"/>
                </a:lnTo>
                <a:lnTo>
                  <a:pt x="182433" y="755606"/>
                </a:lnTo>
                <a:cubicBezTo>
                  <a:pt x="227962" y="945913"/>
                  <a:pt x="398171" y="1080094"/>
                  <a:pt x="593868" y="1079941"/>
                </a:cubicBezTo>
                <a:lnTo>
                  <a:pt x="2337365" y="1079941"/>
                </a:lnTo>
                <a:cubicBezTo>
                  <a:pt x="2141210" y="1080673"/>
                  <a:pt x="1970363" y="946370"/>
                  <a:pt x="1924711" y="755606"/>
                </a:cubicBezTo>
                <a:close/>
              </a:path>
            </a:pathLst>
          </a:custGeom>
          <a:gradFill flip="none" rotWithShape="1">
            <a:gsLst>
              <a:gs pos="0">
                <a:srgbClr val="2F21F3"/>
              </a:gs>
              <a:gs pos="0">
                <a:schemeClr val="accent3">
                  <a:lumMod val="50000"/>
                </a:schemeClr>
              </a:gs>
            </a:gsLst>
            <a:lin ang="10800000" scaled="1"/>
            <a:tileRect/>
          </a:gradFill>
          <a:ln w="32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/>
          <a:srcRect b="19022"/>
          <a:stretch>
            <a:fillRect/>
          </a:stretch>
        </p:blipFill>
        <p:spPr>
          <a:xfrm>
            <a:off x="9993125" y="4545700"/>
            <a:ext cx="1306724" cy="957727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24" y="3935367"/>
            <a:ext cx="779295" cy="77929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094" y="5682722"/>
            <a:ext cx="938465" cy="73317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4" name="TextBox 53"/>
          <p:cNvSpPr txBox="1"/>
          <p:nvPr/>
        </p:nvSpPr>
        <p:spPr>
          <a:xfrm>
            <a:off x="6096000" y="5070685"/>
            <a:ext cx="391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 new delivery system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05861" y="5873444"/>
            <a:ext cx="25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price then others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0864" y="4186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filter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3712" y="212985"/>
            <a:ext cx="3084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filter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6428" y="4758900"/>
            <a:ext cx="8797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app is designed to cater to the needs of people who are health-conscious and have specific dietary requirements. With our new filter, users can easily find food that meets their dietary needs. Whether you are looking for less spicy, sugar free , or Shallow fry options, our app has got you covered.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156" t="27917" r="55157" b="50000"/>
          <a:stretch>
            <a:fillRect/>
          </a:stretch>
        </p:blipFill>
        <p:spPr>
          <a:xfrm>
            <a:off x="2763012" y="1784845"/>
            <a:ext cx="2552700" cy="2158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3846" t="20556" r="67083" b="8148"/>
          <a:stretch>
            <a:fillRect/>
          </a:stretch>
        </p:blipFill>
        <p:spPr>
          <a:xfrm>
            <a:off x="7382758" y="929637"/>
            <a:ext cx="1597166" cy="33586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11168" y="212985"/>
            <a:ext cx="4535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Delivery/Tracking 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8784" y="4107529"/>
            <a:ext cx="10485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Revolutionize the delivery landscape with our cutting-edge system, built upon </a:t>
            </a:r>
            <a:r>
              <a:rPr lang="en-IN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InDriver</a:t>
            </a:r>
            <a:r>
              <a:rPr lang="en-IN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technology. Unlike traditional methods, we're introducing a Delivery Persons Interface Application that eliminates the need for acquiring more delivery personnel. With a streamlined KYC process and a security deposit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Rs.</a:t>
            </a:r>
            <a:r>
              <a:rPr lang="en-IN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800 deposit, we empower delivery heroes while optimizing routes through advanced tracking and analytics, ensuring businesses connect with customers like never before.</a:t>
            </a:r>
            <a:endParaRPr lang="en-IN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3600" t="21867" r="33400" b="21955"/>
          <a:stretch>
            <a:fillRect/>
          </a:stretch>
        </p:blipFill>
        <p:spPr>
          <a:xfrm>
            <a:off x="1997202" y="1273143"/>
            <a:ext cx="3854196" cy="22979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b="19022"/>
          <a:stretch>
            <a:fillRect/>
          </a:stretch>
        </p:blipFill>
        <p:spPr>
          <a:xfrm>
            <a:off x="7263601" y="1827971"/>
            <a:ext cx="2565982" cy="188066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11168" y="212985"/>
            <a:ext cx="37231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Model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168400" y="1384300"/>
            <a:ext cx="2590800" cy="1562100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Creating Value for users/customer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4" name="Arrow: Right 3"/>
          <p:cNvSpPr/>
          <p:nvPr/>
        </p:nvSpPr>
        <p:spPr>
          <a:xfrm>
            <a:off x="3759200" y="1811407"/>
            <a:ext cx="1460500" cy="707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219700" y="170368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Unlock the best deals for delivery pros with our platform! Enjoy unbeatable commissions, exclusive filters for the best food by your tase, and a 0% platform fee. 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nector: Elbow 8"/>
          <p:cNvCxnSpPr/>
          <p:nvPr/>
        </p:nvCxnSpPr>
        <p:spPr>
          <a:xfrm>
            <a:off x="1930400" y="2662108"/>
            <a:ext cx="1765300" cy="1079500"/>
          </a:xfrm>
          <a:prstGeom prst="bentConnector3">
            <a:avLst>
              <a:gd name="adj1" fmla="val 35612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/>
          <p:cNvSpPr/>
          <p:nvPr/>
        </p:nvSpPr>
        <p:spPr>
          <a:xfrm>
            <a:off x="3695700" y="2965450"/>
            <a:ext cx="2590800" cy="1562100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Marketing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19" name="Arrow: Right 18"/>
          <p:cNvSpPr/>
          <p:nvPr/>
        </p:nvSpPr>
        <p:spPr>
          <a:xfrm>
            <a:off x="6286500" y="3378914"/>
            <a:ext cx="1460500" cy="707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/>
          <p:cNvSpPr/>
          <p:nvPr/>
        </p:nvSpPr>
        <p:spPr>
          <a:xfrm>
            <a:off x="5905500" y="4838700"/>
            <a:ext cx="2590800" cy="1562100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Delivery</a:t>
            </a:r>
            <a:endParaRPr lang="en-IN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nector: Elbow 20"/>
          <p:cNvCxnSpPr/>
          <p:nvPr/>
        </p:nvCxnSpPr>
        <p:spPr>
          <a:xfrm>
            <a:off x="4102100" y="4546600"/>
            <a:ext cx="1803400" cy="106045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/>
          <p:cNvSpPr/>
          <p:nvPr/>
        </p:nvSpPr>
        <p:spPr>
          <a:xfrm>
            <a:off x="8496300" y="5253107"/>
            <a:ext cx="1460500" cy="707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7747000" y="3364493"/>
            <a:ext cx="341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commission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9956800" y="5435084"/>
            <a:ext cx="185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-304800"/>
            <a:ext cx="12179300" cy="8080372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3712" y="212985"/>
            <a:ext cx="3084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6325" y="4104412"/>
            <a:ext cx="10039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a balanced number of rides daily for optimal performance. Increase incentives for successful deliveries. Acknowledge human errors and provide support. Operators achieving 100 deliveries swiftly will be promoted to a premium class, offering higher rewards and exciting benefits, including customizable incentives.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883" t="33797" r="40937" b="26444"/>
          <a:stretch>
            <a:fillRect/>
          </a:stretch>
        </p:blipFill>
        <p:spPr>
          <a:xfrm>
            <a:off x="3416300" y="1149296"/>
            <a:ext cx="4776787" cy="2726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9665970" cy="307467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2098040"/>
                <a:gridCol w="2571750"/>
                <a:gridCol w="2378075"/>
                <a:gridCol w="2618105"/>
              </a:tblGrid>
              <a:tr h="8394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rgbClr val="2F21F3"/>
                        </a:solidFill>
                        <a:latin typeface="Tw Cen MT" panose="020B0602020104020603" pitchFamily="34" charset="77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Tw Cen MT" panose="020B0602020104020603" pitchFamily="34" charset="77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400" b="1" i="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Tw Cen MT" panose="020B0602020104020603" pitchFamily="34" charset="77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  <a:tr h="111442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rides per day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66FF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600" b="0" i="0" dirty="0">
                        <a:solidFill>
                          <a:srgbClr val="66FF66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i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 b="1" i="0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</a:tr>
              <a:tr h="112077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incentive/delivery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66FF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45/del</a:t>
                      </a:r>
                      <a:endParaRPr lang="en-US" sz="1600" b="1" i="0" dirty="0">
                        <a:solidFill>
                          <a:srgbClr val="66FF6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40/del</a:t>
                      </a:r>
                      <a:endParaRPr lang="en-US" sz="1600" b="0" i="0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40/del</a:t>
                      </a:r>
                      <a:endParaRPr lang="en-US" sz="1600" b="1" i="0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comparison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HEROS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spc="600" dirty="0">
              <a:ln w="28575">
                <a:noFill/>
                <a:prstDash val="solid"/>
              </a:ln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1820" y="1690370"/>
            <a:ext cx="2101215" cy="1182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5212"/>
          <a:stretch>
            <a:fillRect/>
          </a:stretch>
        </p:blipFill>
        <p:spPr>
          <a:xfrm>
            <a:off x="8027035" y="1901825"/>
            <a:ext cx="2170430" cy="847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917" y="239845"/>
            <a:ext cx="1358899" cy="1019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Content Placeholder 2" descr="WhatsApp Image 2023-10-07 at 10.06.02 AM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943860" y="1826260"/>
            <a:ext cx="2571115" cy="8324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5 "   m a : c o n t e n t T y p e D e s c r i p t i o n = " C r e a t e   a   n e w   d o c u m e n t . "   m a : c o n t e n t T y p e S c o p e = " "   m a : v e r s i o n I D = " e 0 2 3 0 6 d a f 0 0 1 6 5 b 3 7 5 d c 6 a 5 8 9 6 6 9 6 0 b e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d f 8 8 f b 7 6 b f 5 f 5 5 5 2 2 4 5 5 7 9 5 3 9 4 9 c 1 e c 9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t a t u s "   m i n O c c u r s = " 0 " / >  
 < x s d : e l e m e n t   r e f = " n s 2 : I m a g e "   m i n O c c u r s = " 0 " /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4 : T a x C a t c h A l l "   m i n O c c u r s = " 0 " / >  
 < x s d : e l e m e n t   r e f = " n s 2 : I m a g e T a g s T a x H T F i e l d "   m i n O c c u r s = " 0 " / >  
 < x s d : e l e m e n t   r e f = " n s 2 : M e d i a S e r v i c e L o c a t i o n "   m i n O c c u r s = " 0 " / >  
 < x s d : e l e m e n t   r e f = " n s 2 : M e d i a L e n g t h I n S e c o n d s "   m i n O c c u r s = " 0 " / >  
 < x s d : e l e m e n t   r e f = " n s 2 : B a c k g r o u n d "   m i n O c c u r s = " 0 " / >  
 < x s d : e l e m e n t   r e f = " n s 2 : M e d i a S e r v i c e S e a r c h P r o p e r t i e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  m a : r e a d O n l y = " f a l s e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  m a : r e a d O n l y = " f a l s e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t a t u s "   m a : i n d e x = " 2 "   n i l l a b l e = " t r u e "   m a : d i s p l a y N a m e = " S t a t u s "   m a : d e f a u l t = " N o t   s t a r t e d "   m a : f o r m a t = " D r o p d o w n "   m a : i n t e r n a l N a m e = " S t a t u s "   m a : r e a d O n l y = " f a l s e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3 "   n i l l a b l e = " t r u e "   m a : d i s p l a y N a m e = " I m a g e "   m a : f o r m a t = " I m a g e "   m a : i n t e r n a l N a m e = " I m a g e "   m a : r e a d O n l y = " f a l s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h i d d e n = " t r u e "   m a : i n t e r n a l N a m e = " M e d i a S e r v i c e O C R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h i d d e n = " t r u e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h i d d e n = " t r u e "   m a : i n t e r n a l N a m e = " M e d i a S e r v i c e K e y P o i n t s "   m a : r e a d O n l y = " f a l s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L o c a t i o n "   m a : i n d e x = " 2 6 "   n i l l a b l e = " t r u e "   m a : d i s p l a y N a m e = " L o c a t i o n "   m a : h i d d e n = " t r u e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7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B a c k g r o u n d "   m a : i n d e x = " 2 8 "   n i l l a b l e = " t r u e "   m a : d i s p l a y N a m e = " B a c k g r o u n d "   m a : d e f a u l t = " 0 "   m a : f o r m a t = " D r o p d o w n "   m a : i n t e r n a l N a m e = " B a c k g r o u n d " >  
 < x s d : s i m p l e T y p e >  
 < x s d : r e s t r i c t i o n   b a s e = " d m s : B o o l e a n " / >  
 < / x s d : s i m p l e T y p e >  
 < / x s d : e l e m e n t >  
 < x s d : e l e m e n t   n a m e = " M e d i a S e r v i c e S e a r c h P r o p e r t i e s "   m a : i n d e x = " 2 9 "   n i l l a b l e = " t r u e "   m a : d i s p l a y N a m e = " M e d i a S e r v i c e S e a r c h P r o p e r t i e s "   m a : h i d d e n = " t r u e "   m a : i n t e r n a l N a m e = " M e d i a S e r v i c e S e a r c h P r o p e r t i e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h i d d e n = " t r u e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h i d d e n = " t r u e "   m a : i n t e r n a l N a m e = " S h a r e d W i t h D e t a i l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r e a d O n l y = " f a l s e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d i s p l a y N a m e = " C o n t e n t   T y p e " / >  
 < x s d : e l e m e n t   r e f = " d c : t i t l e "   m i n O c c u r s = " 0 "   m a x O c c u r s = " 1 "   m a : i n d e x = " 1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B a c k g r o u n d   x m l n s = " 7 1 a f 3 2 4 3 - 3 d d 4 - 4 a 8 d - 8 c 0 d - d d 7 6 d a 1 f 0 2 a 5 " > f a l s e < / B a c k g r o u n d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  x s i : n i l = " t r u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Props1.xml><?xml version="1.0" encoding="utf-8"?>
<ds:datastoreItem xmlns:ds="http://schemas.openxmlformats.org/officeDocument/2006/customXml" ds:itemID="{4F1F1912-3146-44AF-A389-9E8B77BB3688}">
  <ds:schemaRefs/>
</ds:datastoreItem>
</file>

<file path=customXml/itemProps2.xml><?xml version="1.0" encoding="utf-8"?>
<ds:datastoreItem xmlns:ds="http://schemas.openxmlformats.org/officeDocument/2006/customXml" ds:itemID="{176493A3-2B83-4E58-86AD-56A2F2A20F12}">
  <ds:schemaRefs/>
</ds:datastoreItem>
</file>

<file path=customXml/itemProps3.xml><?xml version="1.0" encoding="utf-8"?>
<ds:datastoreItem xmlns:ds="http://schemas.openxmlformats.org/officeDocument/2006/customXml" ds:itemID="{F8B8ECF1-2A9D-464C-AFE8-2B3295D0BF9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0</TotalTime>
  <Words>2784</Words>
  <Application>WPS Presentation</Application>
  <PresentationFormat>Widescreen</PresentationFormat>
  <Paragraphs>124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Segoe UI Light</vt:lpstr>
      <vt:lpstr>Courier New</vt:lpstr>
      <vt:lpstr>Segoe UI</vt:lpstr>
      <vt:lpstr>Calibri</vt:lpstr>
      <vt:lpstr>Times New Roman</vt:lpstr>
      <vt:lpstr>Söhne</vt:lpstr>
      <vt:lpstr>AMGDT</vt:lpstr>
      <vt:lpstr>Tw Cen MT</vt:lpstr>
      <vt:lpstr>Microsoft YaHei</vt:lpstr>
      <vt:lpstr>Arial Unicode MS</vt:lpstr>
      <vt:lpstr>Office Theme</vt:lpstr>
      <vt:lpstr>PowerPoint 演示文稿</vt:lpstr>
      <vt:lpstr>PowerPoint 演示文稿</vt:lpstr>
      <vt:lpstr>Content/Modules</vt:lpstr>
      <vt:lpstr>introduction</vt:lpstr>
      <vt:lpstr>PowerPoint 演示文稿</vt:lpstr>
      <vt:lpstr>PowerPoint 演示文稿</vt:lpstr>
      <vt:lpstr>PowerPoint 演示文稿</vt:lpstr>
      <vt:lpstr>PowerPoint 演示文稿</vt:lpstr>
      <vt:lpstr>Small comparison FOR HEROS </vt:lpstr>
      <vt:lpstr>Small comparison 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vats</dc:creator>
  <cp:lastModifiedBy>ajayy</cp:lastModifiedBy>
  <cp:revision>8</cp:revision>
  <dcterms:created xsi:type="dcterms:W3CDTF">2023-10-05T09:49:00Z</dcterms:created>
  <dcterms:modified xsi:type="dcterms:W3CDTF">2023-10-07T04:47:36Z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9558531AEE7D4549B012DAF0CBA0DB38_12</vt:lpwstr>
  </property>
  <property fmtid="{D5CDD505-2E9C-101B-9397-08002B2CF9AE}" pid="4" name="KSOProductBuildVer">
    <vt:lpwstr>1033-12.2.0.13215</vt:lpwstr>
  </property>
</Properties>
</file>